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64" r:id="rId3"/>
    <p:sldId id="261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3" autoAdjust="0"/>
    <p:restoredTop sz="94660"/>
  </p:normalViewPr>
  <p:slideViewPr>
    <p:cSldViewPr snapToGrid="0">
      <p:cViewPr varScale="1">
        <p:scale>
          <a:sx n="60" d="100"/>
          <a:sy n="60" d="100"/>
        </p:scale>
        <p:origin x="389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F0B9-1685-4064-A774-502BDD437C7C}" type="datetimeFigureOut">
              <a:rPr lang="en-GB" smtClean="0"/>
              <a:t>28/02/2017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201C-3D51-4153-B3ED-8F6B6F10D6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8266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F0B9-1685-4064-A774-502BDD437C7C}" type="datetimeFigureOut">
              <a:rPr lang="en-GB" smtClean="0"/>
              <a:t>28/02/2017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201C-3D51-4153-B3ED-8F6B6F10D6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6678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F0B9-1685-4064-A774-502BDD437C7C}" type="datetimeFigureOut">
              <a:rPr lang="en-GB" smtClean="0"/>
              <a:t>28/02/2017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201C-3D51-4153-B3ED-8F6B6F10D6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5484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F0B9-1685-4064-A774-502BDD437C7C}" type="datetimeFigureOut">
              <a:rPr lang="en-GB" smtClean="0"/>
              <a:t>28/02/2017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201C-3D51-4153-B3ED-8F6B6F10D6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11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F0B9-1685-4064-A774-502BDD437C7C}" type="datetimeFigureOut">
              <a:rPr lang="en-GB" smtClean="0"/>
              <a:t>28/02/2017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201C-3D51-4153-B3ED-8F6B6F10D6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27264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F0B9-1685-4064-A774-502BDD437C7C}" type="datetimeFigureOut">
              <a:rPr lang="en-GB" smtClean="0"/>
              <a:t>28/02/2017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201C-3D51-4153-B3ED-8F6B6F10D6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85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F0B9-1685-4064-A774-502BDD437C7C}" type="datetimeFigureOut">
              <a:rPr lang="en-GB" smtClean="0"/>
              <a:t>28/02/2017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201C-3D51-4153-B3ED-8F6B6F10D6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51686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F0B9-1685-4064-A774-502BDD437C7C}" type="datetimeFigureOut">
              <a:rPr lang="en-GB" smtClean="0"/>
              <a:t>28/02/2017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201C-3D51-4153-B3ED-8F6B6F10D6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3006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F0B9-1685-4064-A774-502BDD437C7C}" type="datetimeFigureOut">
              <a:rPr lang="en-GB" smtClean="0"/>
              <a:t>28/02/2017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201C-3D51-4153-B3ED-8F6B6F10D6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4134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F0B9-1685-4064-A774-502BDD437C7C}" type="datetimeFigureOut">
              <a:rPr lang="en-GB" smtClean="0"/>
              <a:t>28/02/2017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201C-3D51-4153-B3ED-8F6B6F10D6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837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9CF0B9-1685-4064-A774-502BDD437C7C}" type="datetimeFigureOut">
              <a:rPr lang="en-GB" smtClean="0"/>
              <a:t>28/02/2017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AF201C-3D51-4153-B3ED-8F6B6F10D6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35949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9CF0B9-1685-4064-A774-502BDD437C7C}" type="datetimeFigureOut">
              <a:rPr lang="en-GB" smtClean="0"/>
              <a:t>28/02/2017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F201C-3D51-4153-B3ED-8F6B6F10D6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67855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B4 – a 4 cycle barrel processor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Between GPUs and FPGAs in core efficiency</a:t>
            </a:r>
          </a:p>
          <a:p>
            <a:r>
              <a:rPr lang="en-GB" dirty="0"/>
              <a:t>HUGE on-chip memory; in the gigabyte range</a:t>
            </a:r>
          </a:p>
          <a:p>
            <a:pPr lvl="1"/>
            <a:r>
              <a:rPr lang="en-GB" dirty="0"/>
              <a:t>Dynamic memory, needs memory process</a:t>
            </a:r>
          </a:p>
          <a:p>
            <a:pPr lvl="1"/>
            <a:r>
              <a:rPr lang="en-GB" dirty="0"/>
              <a:t>Around half DRAM, half fabric + computation</a:t>
            </a:r>
          </a:p>
          <a:p>
            <a:r>
              <a:rPr lang="en-GB" dirty="0"/>
              <a:t>Divergent control flow at full speed, not SIM(T/D)</a:t>
            </a:r>
          </a:p>
          <a:p>
            <a:r>
              <a:rPr lang="en-GB" dirty="0"/>
              <a:t>Designed for swarm intelligence and tracing sparse voxel octrees</a:t>
            </a:r>
          </a:p>
          <a:p>
            <a:r>
              <a:rPr lang="en-GB" dirty="0"/>
              <a:t>Perfect for pipeline / </a:t>
            </a:r>
            <a:r>
              <a:rPr lang="en-GB" dirty="0" err="1"/>
              <a:t>pipegraph</a:t>
            </a:r>
            <a:r>
              <a:rPr lang="en-GB" dirty="0"/>
              <a:t> processing (as long as it fits on chip)</a:t>
            </a:r>
          </a:p>
          <a:p>
            <a:pPr lvl="1"/>
            <a:r>
              <a:rPr lang="en-GB" dirty="0"/>
              <a:t>Raytracing</a:t>
            </a:r>
          </a:p>
          <a:p>
            <a:pPr lvl="1"/>
            <a:r>
              <a:rPr lang="en-GB" dirty="0"/>
              <a:t>Deep learning</a:t>
            </a:r>
          </a:p>
          <a:p>
            <a:pPr lvl="1"/>
            <a:r>
              <a:rPr lang="en-GB" dirty="0"/>
              <a:t>Computational photography</a:t>
            </a:r>
          </a:p>
        </p:txBody>
      </p:sp>
    </p:spTree>
    <p:extLst>
      <p:ext uri="{BB962C8B-B14F-4D97-AF65-F5344CB8AC3E}">
        <p14:creationId xmlns:p14="http://schemas.microsoft.com/office/powerpoint/2010/main" val="16727709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Simple Processor &amp; Fabric + Lakes of Memory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Core has </a:t>
            </a:r>
            <a:r>
              <a:rPr lang="en-GB" dirty="0">
                <a:solidFill>
                  <a:schemeClr val="accent6"/>
                </a:solidFill>
              </a:rPr>
              <a:t>memory-like metal complexity </a:t>
            </a:r>
            <a:r>
              <a:rPr lang="en-GB" dirty="0"/>
              <a:t>and clocks</a:t>
            </a:r>
          </a:p>
          <a:p>
            <a:pPr lvl="1"/>
            <a:r>
              <a:rPr lang="en-GB" dirty="0"/>
              <a:t>4KB local memory</a:t>
            </a:r>
          </a:p>
          <a:p>
            <a:pPr lvl="1"/>
            <a:r>
              <a:rPr lang="en-GB" dirty="0"/>
              <a:t>64KB global memory</a:t>
            </a:r>
          </a:p>
          <a:p>
            <a:pPr lvl="1"/>
            <a:r>
              <a:rPr lang="en-GB" dirty="0"/>
              <a:t>16 bit barrel ALU</a:t>
            </a:r>
          </a:p>
          <a:p>
            <a:pPr lvl="2"/>
            <a:r>
              <a:rPr lang="en-GB" dirty="0"/>
              <a:t>Configurable: 4x16 bit threads, 2x32 bit threads or 1x64 bit thread</a:t>
            </a:r>
          </a:p>
          <a:p>
            <a:pPr lvl="1"/>
            <a:r>
              <a:rPr lang="en-GB" dirty="0"/>
              <a:t>8 thread contexts</a:t>
            </a:r>
          </a:p>
          <a:p>
            <a:r>
              <a:rPr lang="en-GB" dirty="0"/>
              <a:t>Extremely </a:t>
            </a:r>
            <a:r>
              <a:rPr lang="en-GB" dirty="0">
                <a:solidFill>
                  <a:schemeClr val="accent6"/>
                </a:solidFill>
              </a:rPr>
              <a:t>high energy efficiency</a:t>
            </a:r>
          </a:p>
          <a:p>
            <a:pPr lvl="1"/>
            <a:r>
              <a:rPr lang="en-GB" dirty="0"/>
              <a:t>Massively reduced data movement</a:t>
            </a:r>
          </a:p>
          <a:p>
            <a:pPr lvl="1"/>
            <a:r>
              <a:rPr lang="en-GB" dirty="0"/>
              <a:t>Low clocks and voltages</a:t>
            </a:r>
          </a:p>
          <a:p>
            <a:r>
              <a:rPr lang="en-GB" dirty="0"/>
              <a:t>Direct </a:t>
            </a:r>
            <a:r>
              <a:rPr lang="en-GB" dirty="0">
                <a:solidFill>
                  <a:schemeClr val="accent6"/>
                </a:solidFill>
              </a:rPr>
              <a:t>processing in memory</a:t>
            </a:r>
          </a:p>
          <a:p>
            <a:pPr lvl="1"/>
            <a:r>
              <a:rPr lang="en-GB" dirty="0"/>
              <a:t>Rather than 16Gbit DRAM in ~100mm^2, get 8Gbit DRAM + </a:t>
            </a:r>
            <a:r>
              <a:rPr lang="en-GB" dirty="0">
                <a:solidFill>
                  <a:schemeClr val="accent6"/>
                </a:solidFill>
              </a:rPr>
              <a:t>16k cores</a:t>
            </a:r>
          </a:p>
        </p:txBody>
      </p:sp>
    </p:spTree>
    <p:extLst>
      <p:ext uri="{BB962C8B-B14F-4D97-AF65-F5344CB8AC3E}">
        <p14:creationId xmlns:p14="http://schemas.microsoft.com/office/powerpoint/2010/main" val="1549872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Rectangle: Rounded Corners 346"/>
          <p:cNvSpPr/>
          <p:nvPr/>
        </p:nvSpPr>
        <p:spPr>
          <a:xfrm>
            <a:off x="225827" y="4119093"/>
            <a:ext cx="2243434" cy="480099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TextBox 51"/>
          <p:cNvSpPr txBox="1"/>
          <p:nvPr/>
        </p:nvSpPr>
        <p:spPr>
          <a:xfrm>
            <a:off x="266021" y="335280"/>
            <a:ext cx="4518609" cy="65864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Mostly memory</a:t>
            </a:r>
          </a:p>
          <a:p>
            <a:r>
              <a:rPr lang="en-GB" dirty="0"/>
              <a:t>Mostly logic</a:t>
            </a:r>
          </a:p>
          <a:p>
            <a:r>
              <a:rPr lang="en-GB" dirty="0"/>
              <a:t>Mostly wires</a:t>
            </a:r>
          </a:p>
          <a:p>
            <a:r>
              <a:rPr lang="en-GB" dirty="0">
                <a:solidFill>
                  <a:schemeClr val="accent6"/>
                </a:solidFill>
              </a:rPr>
              <a:t>Local resources</a:t>
            </a:r>
          </a:p>
          <a:p>
            <a:r>
              <a:rPr lang="en-GB" dirty="0">
                <a:solidFill>
                  <a:schemeClr val="accent1"/>
                </a:solidFill>
              </a:rPr>
              <a:t>Shared resources</a:t>
            </a:r>
          </a:p>
          <a:p>
            <a:r>
              <a:rPr lang="en-GB" dirty="0">
                <a:solidFill>
                  <a:schemeClr val="accent2"/>
                </a:solidFill>
              </a:rPr>
              <a:t>Memory lanes (~20x)</a:t>
            </a:r>
          </a:p>
          <a:p>
            <a:r>
              <a:rPr lang="en-GB" dirty="0">
                <a:solidFill>
                  <a:srgbClr val="FF0000"/>
                </a:solidFill>
              </a:rPr>
              <a:t>Memory lanes (4x~20)</a:t>
            </a:r>
          </a:p>
          <a:p>
            <a:r>
              <a:rPr lang="en-GB" dirty="0">
                <a:solidFill>
                  <a:schemeClr val="accent1"/>
                </a:solidFill>
              </a:rPr>
              <a:t>Link lanes (~76x)</a:t>
            </a:r>
          </a:p>
          <a:p>
            <a:r>
              <a:rPr lang="en-GB" dirty="0">
                <a:solidFill>
                  <a:schemeClr val="accent6"/>
                </a:solidFill>
              </a:rPr>
              <a:t>Local lanes (~100x)</a:t>
            </a:r>
          </a:p>
          <a:p>
            <a:r>
              <a:rPr lang="en-GB" dirty="0">
                <a:solidFill>
                  <a:schemeClr val="accent1"/>
                </a:solidFill>
              </a:rPr>
              <a:t>R </a:t>
            </a:r>
            <a:r>
              <a:rPr lang="en-GB" dirty="0"/>
              <a:t>~16kb single port</a:t>
            </a:r>
          </a:p>
          <a:p>
            <a:r>
              <a:rPr lang="en-GB" dirty="0">
                <a:solidFill>
                  <a:schemeClr val="accent6"/>
                </a:solidFill>
              </a:rPr>
              <a:t>L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/>
              <a:t>~1kb single port</a:t>
            </a:r>
          </a:p>
          <a:p>
            <a:r>
              <a:rPr lang="en-GB" dirty="0">
                <a:solidFill>
                  <a:schemeClr val="accent6"/>
                </a:solidFill>
              </a:rPr>
              <a:t>C</a:t>
            </a:r>
            <a:r>
              <a:rPr lang="en-GB" dirty="0">
                <a:solidFill>
                  <a:schemeClr val="accent1"/>
                </a:solidFill>
              </a:rPr>
              <a:t> </a:t>
            </a:r>
            <a:r>
              <a:rPr lang="en-GB" dirty="0"/>
              <a:t>4-cycle barrel</a:t>
            </a:r>
          </a:p>
          <a:p>
            <a:r>
              <a:rPr lang="en-GB" dirty="0">
                <a:solidFill>
                  <a:schemeClr val="accent1"/>
                </a:solidFill>
              </a:rPr>
              <a:t>X</a:t>
            </a:r>
            <a:r>
              <a:rPr lang="en-GB" dirty="0"/>
              <a:t> routing crossbar</a:t>
            </a:r>
          </a:p>
          <a:p>
            <a:endParaRPr lang="en-GB" dirty="0"/>
          </a:p>
          <a:p>
            <a:r>
              <a:rPr lang="en-GB" dirty="0"/>
              <a:t>A(</a:t>
            </a:r>
            <a:r>
              <a:rPr lang="en-GB" dirty="0" err="1">
                <a:solidFill>
                  <a:schemeClr val="accent6"/>
                </a:solidFill>
              </a:rPr>
              <a:t>C</a:t>
            </a:r>
            <a:r>
              <a:rPr lang="en-GB" dirty="0" err="1"/>
              <a:t>+</a:t>
            </a:r>
            <a:r>
              <a:rPr lang="en-GB" dirty="0" err="1">
                <a:solidFill>
                  <a:schemeClr val="accent6"/>
                </a:solidFill>
              </a:rPr>
              <a:t>L</a:t>
            </a:r>
            <a:r>
              <a:rPr lang="en-GB" dirty="0" err="1"/>
              <a:t>+</a:t>
            </a:r>
            <a:r>
              <a:rPr lang="en-GB" dirty="0" err="1">
                <a:solidFill>
                  <a:schemeClr val="accent1"/>
                </a:solidFill>
              </a:rPr>
              <a:t>links</a:t>
            </a:r>
            <a:r>
              <a:rPr lang="en-GB" dirty="0" err="1"/>
              <a:t>+</a:t>
            </a:r>
            <a:r>
              <a:rPr lang="en-GB" dirty="0" err="1">
                <a:solidFill>
                  <a:schemeClr val="accent1"/>
                </a:solidFill>
              </a:rPr>
              <a:t>X</a:t>
            </a:r>
            <a:r>
              <a:rPr lang="en-GB" dirty="0"/>
              <a:t>) &lt; A(</a:t>
            </a:r>
            <a:r>
              <a:rPr lang="en-GB" dirty="0">
                <a:solidFill>
                  <a:schemeClr val="accent1"/>
                </a:solidFill>
              </a:rPr>
              <a:t>R</a:t>
            </a:r>
            <a:r>
              <a:rPr lang="en-GB" dirty="0"/>
              <a:t>)</a:t>
            </a:r>
          </a:p>
          <a:p>
            <a:endParaRPr lang="en-GB" dirty="0"/>
          </a:p>
          <a:p>
            <a:r>
              <a:rPr lang="en-GB" dirty="0"/>
              <a:t>16 bit ALUs</a:t>
            </a:r>
          </a:p>
          <a:p>
            <a:r>
              <a:rPr lang="en-GB" dirty="0"/>
              <a:t>.. 2 slots chain to 32bit</a:t>
            </a:r>
          </a:p>
          <a:p>
            <a:r>
              <a:rPr lang="en-GB" dirty="0"/>
              <a:t>.. 4 slots chain to 64bit</a:t>
            </a:r>
          </a:p>
          <a:p>
            <a:r>
              <a:rPr lang="en-GB" dirty="0"/>
              <a:t>  </a:t>
            </a:r>
            <a:r>
              <a:rPr lang="en-GB" sz="1400" dirty="0"/>
              <a:t>Throughput stays mostly equal between 16/32/64 modes,</a:t>
            </a:r>
          </a:p>
          <a:p>
            <a:r>
              <a:rPr lang="en-GB" sz="1400" dirty="0"/>
              <a:t>   1 active thread in 64bit,2 in 32bit, 4 in 16bit</a:t>
            </a:r>
          </a:p>
          <a:p>
            <a:r>
              <a:rPr lang="en-GB" dirty="0"/>
              <a:t>Double width accumulator</a:t>
            </a:r>
          </a:p>
          <a:p>
            <a:r>
              <a:rPr lang="en-GB" dirty="0"/>
              <a:t>FP support ~half speed of integer</a:t>
            </a:r>
          </a:p>
          <a:p>
            <a:r>
              <a:rPr lang="en-GB" sz="1200" dirty="0"/>
              <a:t> (try for full speed, not at the cost of failing </a:t>
            </a:r>
            <a:r>
              <a:rPr lang="en-GB" sz="1200" dirty="0">
                <a:solidFill>
                  <a:schemeClr val="accent4"/>
                </a:solidFill>
              </a:rPr>
              <a:t>the area principle</a:t>
            </a:r>
            <a:r>
              <a:rPr lang="en-GB" sz="1200" dirty="0"/>
              <a:t>)</a:t>
            </a:r>
          </a:p>
        </p:txBody>
      </p:sp>
      <p:sp>
        <p:nvSpPr>
          <p:cNvPr id="53" name="Rectangle 52"/>
          <p:cNvSpPr/>
          <p:nvPr/>
        </p:nvSpPr>
        <p:spPr>
          <a:xfrm>
            <a:off x="142449" y="449618"/>
            <a:ext cx="182880" cy="150463"/>
          </a:xfrm>
          <a:prstGeom prst="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Rectangle: Rounded Corners 53"/>
          <p:cNvSpPr/>
          <p:nvPr/>
        </p:nvSpPr>
        <p:spPr>
          <a:xfrm>
            <a:off x="142449" y="733085"/>
            <a:ext cx="182880" cy="14131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/>
          <p:cNvSpPr/>
          <p:nvPr/>
        </p:nvSpPr>
        <p:spPr>
          <a:xfrm>
            <a:off x="137640" y="982466"/>
            <a:ext cx="187689" cy="188555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63" name="Straight Arrow Connector 62"/>
          <p:cNvCxnSpPr/>
          <p:nvPr/>
        </p:nvCxnSpPr>
        <p:spPr>
          <a:xfrm>
            <a:off x="94087" y="2155948"/>
            <a:ext cx="274795" cy="12685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>
            <a:off x="103672" y="2453821"/>
            <a:ext cx="273495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7582265" y="335280"/>
            <a:ext cx="4699556" cy="52937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GB" dirty="0">
                <a:solidFill>
                  <a:schemeClr val="accent6"/>
                </a:solidFill>
              </a:rPr>
              <a:t>L</a:t>
            </a:r>
            <a:r>
              <a:rPr lang="en-GB" dirty="0"/>
              <a:t> is instruction and register store</a:t>
            </a:r>
          </a:p>
          <a:p>
            <a:pPr marL="742950" lvl="1" indent="-285750">
              <a:buFontTx/>
              <a:buChar char="-"/>
            </a:pPr>
            <a:r>
              <a:rPr lang="en-GB" dirty="0"/>
              <a:t>Each bank can I/O their link per cycle</a:t>
            </a:r>
          </a:p>
          <a:p>
            <a:pPr marL="285750" indent="-285750">
              <a:buFontTx/>
              <a:buChar char="-"/>
            </a:pPr>
            <a:r>
              <a:rPr lang="en-GB" dirty="0">
                <a:solidFill>
                  <a:schemeClr val="accent1"/>
                </a:solidFill>
              </a:rPr>
              <a:t>R </a:t>
            </a:r>
            <a:r>
              <a:rPr lang="en-GB" dirty="0"/>
              <a:t>is “local” memory, but:</a:t>
            </a:r>
          </a:p>
          <a:p>
            <a:pPr marL="742950" lvl="1" indent="-285750">
              <a:buFontTx/>
              <a:buChar char="-"/>
            </a:pPr>
            <a:r>
              <a:rPr lang="en-GB" dirty="0"/>
              <a:t>4 nearest neighbours </a:t>
            </a:r>
            <a:r>
              <a:rPr lang="en-GB" dirty="0">
                <a:solidFill>
                  <a:schemeClr val="accent1"/>
                </a:solidFill>
              </a:rPr>
              <a:t>R</a:t>
            </a:r>
            <a:r>
              <a:rPr lang="en-GB" dirty="0"/>
              <a:t>’s used</a:t>
            </a:r>
          </a:p>
          <a:p>
            <a:pPr marL="742950" lvl="1" indent="-285750">
              <a:buFontTx/>
              <a:buChar char="-"/>
            </a:pPr>
            <a:r>
              <a:rPr lang="en-GB" dirty="0"/>
              <a:t>4x capacity, 4x bandwidth, 1.5x latency</a:t>
            </a:r>
          </a:p>
          <a:p>
            <a:pPr marL="285750" indent="-285750">
              <a:buFontTx/>
              <a:buChar char="-"/>
            </a:pPr>
            <a:r>
              <a:rPr lang="en-GB" dirty="0">
                <a:solidFill>
                  <a:schemeClr val="accent1"/>
                </a:solidFill>
              </a:rPr>
              <a:t>Link </a:t>
            </a:r>
            <a:r>
              <a:rPr lang="en-GB" dirty="0"/>
              <a:t>lanes address near nodes with packets</a:t>
            </a:r>
          </a:p>
          <a:p>
            <a:pPr marL="742950" lvl="1" indent="-285750">
              <a:buFontTx/>
              <a:buChar char="-"/>
            </a:pPr>
            <a:r>
              <a:rPr lang="en-GB" dirty="0"/>
              <a:t>Dynamic or static routing, limited range</a:t>
            </a:r>
          </a:p>
          <a:p>
            <a:pPr marL="1200150" lvl="2" indent="-285750">
              <a:buFontTx/>
              <a:buChar char="-"/>
            </a:pPr>
            <a:r>
              <a:rPr lang="en-GB" sz="1400" dirty="0"/>
              <a:t>Forwarding contexts to reach whole chip</a:t>
            </a:r>
            <a:endParaRPr lang="en-GB" dirty="0"/>
          </a:p>
          <a:p>
            <a:pPr marL="285750" indent="-285750">
              <a:buFontTx/>
              <a:buChar char="-"/>
            </a:pPr>
            <a:r>
              <a:rPr lang="en-GB" dirty="0"/>
              <a:t>8 contexts, 4 simultaneous at quarter clock</a:t>
            </a:r>
          </a:p>
          <a:p>
            <a:pPr marL="285750" indent="-285750">
              <a:buFontTx/>
              <a:buChar char="-"/>
            </a:pPr>
            <a:r>
              <a:rPr lang="en-GB" dirty="0"/>
              <a:t>2 quarter clocks to switch running context</a:t>
            </a:r>
          </a:p>
          <a:p>
            <a:pPr marL="285750" indent="-285750">
              <a:buFontTx/>
              <a:buChar char="-"/>
            </a:pPr>
            <a:r>
              <a:rPr lang="en-GB" dirty="0"/>
              <a:t>No registers. Multiple stacks per context</a:t>
            </a:r>
          </a:p>
          <a:p>
            <a:pPr marL="285750" indent="-285750">
              <a:buFontTx/>
              <a:buChar char="-"/>
            </a:pPr>
            <a:r>
              <a:rPr lang="en-GB" dirty="0"/>
              <a:t>Streams (like memory) accessed as full stacks</a:t>
            </a:r>
          </a:p>
          <a:p>
            <a:pPr marL="742950" lvl="1" indent="-285750">
              <a:buFontTx/>
              <a:buChar char="-"/>
            </a:pPr>
            <a:r>
              <a:rPr lang="en-GB" dirty="0"/>
              <a:t>“write stack X to address Y”</a:t>
            </a:r>
          </a:p>
          <a:p>
            <a:pPr marL="742950" lvl="1" indent="-285750">
              <a:buFontTx/>
              <a:buChar char="-"/>
            </a:pPr>
            <a:r>
              <a:rPr lang="en-GB" dirty="0"/>
              <a:t>“stack X to core Y, context Z, stack W”</a:t>
            </a:r>
          </a:p>
          <a:p>
            <a:pPr marL="742950" lvl="1" indent="-285750">
              <a:buFontTx/>
              <a:buChar char="-"/>
            </a:pPr>
            <a:r>
              <a:rPr lang="en-GB" dirty="0"/>
              <a:t>“fetch Z words from Y to stack X”</a:t>
            </a:r>
          </a:p>
          <a:p>
            <a:pPr marL="742950" lvl="1" indent="-285750">
              <a:buFontTx/>
              <a:buChar char="-"/>
            </a:pPr>
            <a:r>
              <a:rPr lang="en-GB" dirty="0"/>
              <a:t>Potential for more complex ops…</a:t>
            </a:r>
          </a:p>
          <a:p>
            <a:pPr marL="285750" indent="-285750">
              <a:buFontTx/>
              <a:buChar char="-"/>
            </a:pPr>
            <a:r>
              <a:rPr lang="en-GB" dirty="0"/>
              <a:t>Very compact, sort of dual issue stack ISA</a:t>
            </a:r>
          </a:p>
          <a:p>
            <a:pPr marL="742950" lvl="1" indent="-285750">
              <a:buFontTx/>
              <a:buChar char="-"/>
            </a:pPr>
            <a:r>
              <a:rPr lang="en-GB" dirty="0"/>
              <a:t>Optionally push a constant</a:t>
            </a:r>
          </a:p>
          <a:p>
            <a:pPr marL="742950" lvl="1" indent="-285750">
              <a:buFontTx/>
              <a:buChar char="-"/>
            </a:pPr>
            <a:r>
              <a:rPr lang="en-GB" dirty="0"/>
              <a:t>Stack(0) op Stack(1)</a:t>
            </a:r>
          </a:p>
        </p:txBody>
      </p:sp>
      <p:cxnSp>
        <p:nvCxnSpPr>
          <p:cNvPr id="83" name="Straight Arrow Connector 82"/>
          <p:cNvCxnSpPr/>
          <p:nvPr/>
        </p:nvCxnSpPr>
        <p:spPr>
          <a:xfrm>
            <a:off x="155509" y="2711444"/>
            <a:ext cx="198848" cy="0"/>
          </a:xfrm>
          <a:prstGeom prst="straightConnector1">
            <a:avLst/>
          </a:prstGeom>
          <a:ln>
            <a:headEnd type="none"/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91" name="L-Shape 190"/>
          <p:cNvSpPr/>
          <p:nvPr/>
        </p:nvSpPr>
        <p:spPr>
          <a:xfrm>
            <a:off x="2664825" y="3056320"/>
            <a:ext cx="2160000" cy="21600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/>
              <a:t>R</a:t>
            </a:r>
          </a:p>
        </p:txBody>
      </p:sp>
      <p:sp>
        <p:nvSpPr>
          <p:cNvPr id="192" name="L-Shape 191"/>
          <p:cNvSpPr/>
          <p:nvPr/>
        </p:nvSpPr>
        <p:spPr>
          <a:xfrm rot="10800000">
            <a:off x="4284825" y="3056320"/>
            <a:ext cx="540000" cy="540000"/>
          </a:xfrm>
          <a:prstGeom prst="corne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>
            <a:scene3d>
              <a:camera prst="orthographicFront">
                <a:rot lat="0" lon="0" rev="5400000"/>
              </a:camera>
              <a:lightRig rig="threePt" dir="t"/>
            </a:scene3d>
          </a:bodyPr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93" name="Rectangle: Rounded Corners 192"/>
          <p:cNvSpPr/>
          <p:nvPr/>
        </p:nvSpPr>
        <p:spPr>
          <a:xfrm>
            <a:off x="3805785" y="3375680"/>
            <a:ext cx="720000" cy="7200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C1</a:t>
            </a:r>
          </a:p>
        </p:txBody>
      </p:sp>
      <p:sp>
        <p:nvSpPr>
          <p:cNvPr id="194" name="L-Shape 193"/>
          <p:cNvSpPr/>
          <p:nvPr/>
        </p:nvSpPr>
        <p:spPr>
          <a:xfrm rot="16200000">
            <a:off x="5422265" y="3046022"/>
            <a:ext cx="2160000" cy="21600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sz="4400" dirty="0"/>
              <a:t>R</a:t>
            </a:r>
          </a:p>
        </p:txBody>
      </p:sp>
      <p:sp>
        <p:nvSpPr>
          <p:cNvPr id="195" name="L-Shape 194"/>
          <p:cNvSpPr/>
          <p:nvPr/>
        </p:nvSpPr>
        <p:spPr>
          <a:xfrm rot="5400000">
            <a:off x="5422265" y="3046021"/>
            <a:ext cx="540000" cy="540000"/>
          </a:xfrm>
          <a:prstGeom prst="corne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96" name="Rectangle: Rounded Corners 195"/>
          <p:cNvSpPr/>
          <p:nvPr/>
        </p:nvSpPr>
        <p:spPr>
          <a:xfrm>
            <a:off x="5741625" y="3365382"/>
            <a:ext cx="720000" cy="7200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C2</a:t>
            </a:r>
          </a:p>
        </p:txBody>
      </p:sp>
      <p:sp>
        <p:nvSpPr>
          <p:cNvPr id="197" name="L-Shape 196"/>
          <p:cNvSpPr/>
          <p:nvPr/>
        </p:nvSpPr>
        <p:spPr>
          <a:xfrm rot="5400000">
            <a:off x="2664825" y="335280"/>
            <a:ext cx="2160000" cy="21600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GB" sz="4400" dirty="0"/>
              <a:t>R</a:t>
            </a:r>
          </a:p>
        </p:txBody>
      </p:sp>
      <p:sp>
        <p:nvSpPr>
          <p:cNvPr id="198" name="L-Shape 197"/>
          <p:cNvSpPr/>
          <p:nvPr/>
        </p:nvSpPr>
        <p:spPr>
          <a:xfrm rot="16200000">
            <a:off x="4284824" y="1951039"/>
            <a:ext cx="540000" cy="540000"/>
          </a:xfrm>
          <a:prstGeom prst="corne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vert="vert" rtlCol="0" anchor="ctr"/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199" name="Rectangle: Rounded Corners 198"/>
          <p:cNvSpPr/>
          <p:nvPr/>
        </p:nvSpPr>
        <p:spPr>
          <a:xfrm>
            <a:off x="3805785" y="1461839"/>
            <a:ext cx="720000" cy="7200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C0</a:t>
            </a:r>
          </a:p>
        </p:txBody>
      </p:sp>
      <p:sp>
        <p:nvSpPr>
          <p:cNvPr id="200" name="L-Shape 199"/>
          <p:cNvSpPr/>
          <p:nvPr/>
        </p:nvSpPr>
        <p:spPr>
          <a:xfrm rot="10800000">
            <a:off x="5422265" y="341337"/>
            <a:ext cx="2160000" cy="2160000"/>
          </a:xfrm>
          <a:prstGeom prst="corne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wordArtVert" rtlCol="0" anchor="ctr">
            <a:scene3d>
              <a:camera prst="orthographicFront">
                <a:rot lat="0" lon="0" rev="10799999"/>
              </a:camera>
              <a:lightRig rig="threePt" dir="t"/>
            </a:scene3d>
          </a:bodyPr>
          <a:lstStyle/>
          <a:p>
            <a:pPr algn="ctr"/>
            <a:r>
              <a:rPr lang="en-GB" sz="4400" dirty="0"/>
              <a:t>R</a:t>
            </a:r>
          </a:p>
        </p:txBody>
      </p:sp>
      <p:sp>
        <p:nvSpPr>
          <p:cNvPr id="201" name="L-Shape 200"/>
          <p:cNvSpPr/>
          <p:nvPr/>
        </p:nvSpPr>
        <p:spPr>
          <a:xfrm>
            <a:off x="5422265" y="1957095"/>
            <a:ext cx="540000" cy="540000"/>
          </a:xfrm>
          <a:prstGeom prst="corner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</a:t>
            </a:r>
          </a:p>
        </p:txBody>
      </p:sp>
      <p:sp>
        <p:nvSpPr>
          <p:cNvPr id="202" name="Rectangle: Rounded Corners 201"/>
          <p:cNvSpPr/>
          <p:nvPr/>
        </p:nvSpPr>
        <p:spPr>
          <a:xfrm>
            <a:off x="5741625" y="1467896"/>
            <a:ext cx="720000" cy="7200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C3</a:t>
            </a:r>
          </a:p>
        </p:txBody>
      </p:sp>
      <p:cxnSp>
        <p:nvCxnSpPr>
          <p:cNvPr id="205" name="Straight Arrow Connector 204"/>
          <p:cNvCxnSpPr>
            <a:stCxn id="199" idx="2"/>
            <a:endCxn id="193" idx="0"/>
          </p:cNvCxnSpPr>
          <p:nvPr/>
        </p:nvCxnSpPr>
        <p:spPr>
          <a:xfrm>
            <a:off x="4165785" y="2181839"/>
            <a:ext cx="0" cy="119384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6" name="Straight Arrow Connector 205"/>
          <p:cNvCxnSpPr>
            <a:stCxn id="193" idx="3"/>
            <a:endCxn id="196" idx="1"/>
          </p:cNvCxnSpPr>
          <p:nvPr/>
        </p:nvCxnSpPr>
        <p:spPr>
          <a:xfrm flipV="1">
            <a:off x="4525785" y="3725382"/>
            <a:ext cx="1215840" cy="10298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7" name="Straight Arrow Connector 206"/>
          <p:cNvCxnSpPr>
            <a:stCxn id="196" idx="0"/>
            <a:endCxn id="202" idx="2"/>
          </p:cNvCxnSpPr>
          <p:nvPr/>
        </p:nvCxnSpPr>
        <p:spPr>
          <a:xfrm flipV="1">
            <a:off x="6101625" y="2187896"/>
            <a:ext cx="0" cy="117748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208" name="Straight Arrow Connector 207"/>
          <p:cNvCxnSpPr>
            <a:stCxn id="202" idx="1"/>
            <a:endCxn id="199" idx="3"/>
          </p:cNvCxnSpPr>
          <p:nvPr/>
        </p:nvCxnSpPr>
        <p:spPr>
          <a:xfrm flipH="1" flipV="1">
            <a:off x="4525785" y="1821839"/>
            <a:ext cx="1215840" cy="605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209" name="Oval 208"/>
          <p:cNvSpPr/>
          <p:nvPr/>
        </p:nvSpPr>
        <p:spPr>
          <a:xfrm>
            <a:off x="6461625" y="2541977"/>
            <a:ext cx="1120640" cy="4634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link</a:t>
            </a:r>
          </a:p>
        </p:txBody>
      </p:sp>
      <p:sp>
        <p:nvSpPr>
          <p:cNvPr id="210" name="Oval 209"/>
          <p:cNvSpPr/>
          <p:nvPr/>
        </p:nvSpPr>
        <p:spPr>
          <a:xfrm rot="5400000">
            <a:off x="4563224" y="669896"/>
            <a:ext cx="1120640" cy="4634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link</a:t>
            </a:r>
          </a:p>
        </p:txBody>
      </p:sp>
      <p:sp>
        <p:nvSpPr>
          <p:cNvPr id="211" name="Oval 210"/>
          <p:cNvSpPr/>
          <p:nvPr/>
        </p:nvSpPr>
        <p:spPr>
          <a:xfrm>
            <a:off x="2664825" y="2543954"/>
            <a:ext cx="1120640" cy="4634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link</a:t>
            </a:r>
          </a:p>
        </p:txBody>
      </p:sp>
      <p:sp>
        <p:nvSpPr>
          <p:cNvPr id="212" name="Oval 211"/>
          <p:cNvSpPr/>
          <p:nvPr/>
        </p:nvSpPr>
        <p:spPr>
          <a:xfrm rot="5400000">
            <a:off x="4563224" y="4424298"/>
            <a:ext cx="1120640" cy="4634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/>
              <a:t>link</a:t>
            </a:r>
          </a:p>
        </p:txBody>
      </p:sp>
      <p:cxnSp>
        <p:nvCxnSpPr>
          <p:cNvPr id="213" name="Straight Arrow Connector 212"/>
          <p:cNvCxnSpPr>
            <a:stCxn id="210" idx="6"/>
          </p:cNvCxnSpPr>
          <p:nvPr/>
        </p:nvCxnSpPr>
        <p:spPr>
          <a:xfrm>
            <a:off x="5123544" y="1461919"/>
            <a:ext cx="1" cy="489119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Arrow Connector 213"/>
          <p:cNvCxnSpPr>
            <a:endCxn id="209" idx="2"/>
          </p:cNvCxnSpPr>
          <p:nvPr/>
        </p:nvCxnSpPr>
        <p:spPr>
          <a:xfrm>
            <a:off x="5962265" y="2773680"/>
            <a:ext cx="49936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Arrow Connector 214"/>
          <p:cNvCxnSpPr>
            <a:stCxn id="211" idx="6"/>
          </p:cNvCxnSpPr>
          <p:nvPr/>
        </p:nvCxnSpPr>
        <p:spPr>
          <a:xfrm flipV="1">
            <a:off x="3785465" y="2773680"/>
            <a:ext cx="484265" cy="197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Arrow Connector 215"/>
          <p:cNvCxnSpPr>
            <a:stCxn id="212" idx="2"/>
          </p:cNvCxnSpPr>
          <p:nvPr/>
        </p:nvCxnSpPr>
        <p:spPr>
          <a:xfrm flipV="1">
            <a:off x="5123544" y="3596319"/>
            <a:ext cx="1" cy="49936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7" name="Connector: Elbow 216"/>
          <p:cNvCxnSpPr>
            <a:stCxn id="198" idx="0"/>
          </p:cNvCxnSpPr>
          <p:nvPr/>
        </p:nvCxnSpPr>
        <p:spPr>
          <a:xfrm rot="5400000" flipH="1" flipV="1">
            <a:off x="4590964" y="1540379"/>
            <a:ext cx="509520" cy="311801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8" name="Straight Arrow Connector 217"/>
          <p:cNvCxnSpPr/>
          <p:nvPr/>
        </p:nvCxnSpPr>
        <p:spPr>
          <a:xfrm>
            <a:off x="5001625" y="1696279"/>
            <a:ext cx="0" cy="2547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9" name="Connector: Elbow 218"/>
          <p:cNvCxnSpPr>
            <a:stCxn id="192" idx="0"/>
          </p:cNvCxnSpPr>
          <p:nvPr/>
        </p:nvCxnSpPr>
        <p:spPr>
          <a:xfrm rot="10800000">
            <a:off x="3785465" y="2915920"/>
            <a:ext cx="499360" cy="275400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0" name="Straight Arrow Connector 219"/>
          <p:cNvCxnSpPr/>
          <p:nvPr/>
        </p:nvCxnSpPr>
        <p:spPr>
          <a:xfrm>
            <a:off x="4027597" y="2913658"/>
            <a:ext cx="23326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1" name="Straight Arrow Connector 220"/>
          <p:cNvCxnSpPr/>
          <p:nvPr/>
        </p:nvCxnSpPr>
        <p:spPr>
          <a:xfrm flipH="1">
            <a:off x="4525785" y="1696279"/>
            <a:ext cx="164038" cy="10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2" name="Straight Arrow Connector 221"/>
          <p:cNvCxnSpPr/>
          <p:nvPr/>
        </p:nvCxnSpPr>
        <p:spPr>
          <a:xfrm>
            <a:off x="4035144" y="3191321"/>
            <a:ext cx="0" cy="18435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3" name="Connector: Elbow 222"/>
          <p:cNvCxnSpPr>
            <a:stCxn id="195" idx="0"/>
          </p:cNvCxnSpPr>
          <p:nvPr/>
        </p:nvCxnSpPr>
        <p:spPr>
          <a:xfrm rot="5400000">
            <a:off x="5151685" y="3679801"/>
            <a:ext cx="499361" cy="311800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4" name="Straight Arrow Connector 223"/>
          <p:cNvCxnSpPr/>
          <p:nvPr/>
        </p:nvCxnSpPr>
        <p:spPr>
          <a:xfrm>
            <a:off x="5557266" y="3835701"/>
            <a:ext cx="18435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5" name="Straight Arrow Connector 224"/>
          <p:cNvCxnSpPr/>
          <p:nvPr/>
        </p:nvCxnSpPr>
        <p:spPr>
          <a:xfrm flipV="1">
            <a:off x="5245465" y="3596319"/>
            <a:ext cx="0" cy="239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6" name="Connector: Elbow 225"/>
          <p:cNvCxnSpPr>
            <a:stCxn id="201" idx="0"/>
          </p:cNvCxnSpPr>
          <p:nvPr/>
        </p:nvCxnSpPr>
        <p:spPr>
          <a:xfrm>
            <a:off x="5962265" y="2362095"/>
            <a:ext cx="499360" cy="289665"/>
          </a:xfrm>
          <a:prstGeom prst="bentConnector3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7" name="Straight Arrow Connector 226"/>
          <p:cNvCxnSpPr/>
          <p:nvPr/>
        </p:nvCxnSpPr>
        <p:spPr>
          <a:xfrm flipV="1">
            <a:off x="6211945" y="2181839"/>
            <a:ext cx="0" cy="1802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8" name="Straight Arrow Connector 227"/>
          <p:cNvCxnSpPr/>
          <p:nvPr/>
        </p:nvCxnSpPr>
        <p:spPr>
          <a:xfrm flipH="1">
            <a:off x="5962265" y="2651760"/>
            <a:ext cx="24968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9" name="Straight Arrow Connector 228"/>
          <p:cNvCxnSpPr/>
          <p:nvPr/>
        </p:nvCxnSpPr>
        <p:spPr>
          <a:xfrm>
            <a:off x="5115997" y="-10160"/>
            <a:ext cx="0" cy="34544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0" name="Straight Arrow Connector 229"/>
          <p:cNvCxnSpPr/>
          <p:nvPr/>
        </p:nvCxnSpPr>
        <p:spPr>
          <a:xfrm>
            <a:off x="4988957" y="-12007"/>
            <a:ext cx="0" cy="34544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1" name="Straight Arrow Connector 230"/>
          <p:cNvCxnSpPr/>
          <p:nvPr/>
        </p:nvCxnSpPr>
        <p:spPr>
          <a:xfrm flipH="1">
            <a:off x="7582265" y="2773678"/>
            <a:ext cx="33528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Arrow Connector 231"/>
          <p:cNvCxnSpPr/>
          <p:nvPr/>
        </p:nvCxnSpPr>
        <p:spPr>
          <a:xfrm flipH="1">
            <a:off x="7582265" y="2624538"/>
            <a:ext cx="33528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3" name="Straight Arrow Connector 232"/>
          <p:cNvCxnSpPr/>
          <p:nvPr/>
        </p:nvCxnSpPr>
        <p:spPr>
          <a:xfrm>
            <a:off x="5245465" y="-10160"/>
            <a:ext cx="0" cy="34544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4" name="Straight Arrow Connector 233"/>
          <p:cNvCxnSpPr/>
          <p:nvPr/>
        </p:nvCxnSpPr>
        <p:spPr>
          <a:xfrm>
            <a:off x="5115997" y="5206022"/>
            <a:ext cx="0" cy="34544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Arrow Connector 234"/>
          <p:cNvCxnSpPr/>
          <p:nvPr/>
        </p:nvCxnSpPr>
        <p:spPr>
          <a:xfrm>
            <a:off x="4988957" y="5206022"/>
            <a:ext cx="0" cy="34544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6" name="Straight Arrow Connector 235"/>
          <p:cNvCxnSpPr/>
          <p:nvPr/>
        </p:nvCxnSpPr>
        <p:spPr>
          <a:xfrm>
            <a:off x="5232400" y="5206022"/>
            <a:ext cx="0" cy="34544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7" name="Straight Arrow Connector 236"/>
          <p:cNvCxnSpPr/>
          <p:nvPr/>
        </p:nvCxnSpPr>
        <p:spPr>
          <a:xfrm flipH="1">
            <a:off x="7582265" y="2897439"/>
            <a:ext cx="33528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8" name="Straight Arrow Connector 237"/>
          <p:cNvCxnSpPr/>
          <p:nvPr/>
        </p:nvCxnSpPr>
        <p:spPr>
          <a:xfrm flipH="1">
            <a:off x="2329545" y="2773678"/>
            <a:ext cx="33528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9" name="Straight Arrow Connector 238"/>
          <p:cNvCxnSpPr/>
          <p:nvPr/>
        </p:nvCxnSpPr>
        <p:spPr>
          <a:xfrm flipH="1">
            <a:off x="2329545" y="2641730"/>
            <a:ext cx="33528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0" name="Straight Arrow Connector 239"/>
          <p:cNvCxnSpPr/>
          <p:nvPr/>
        </p:nvCxnSpPr>
        <p:spPr>
          <a:xfrm flipH="1">
            <a:off x="2329545" y="2897439"/>
            <a:ext cx="335280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1" name="Connector: Elbow 240"/>
          <p:cNvCxnSpPr/>
          <p:nvPr/>
        </p:nvCxnSpPr>
        <p:spPr>
          <a:xfrm>
            <a:off x="3744825" y="2362095"/>
            <a:ext cx="516040" cy="289665"/>
          </a:xfrm>
          <a:prstGeom prst="bentConnector3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2" name="Straight Arrow Connector 241"/>
          <p:cNvCxnSpPr/>
          <p:nvPr/>
        </p:nvCxnSpPr>
        <p:spPr>
          <a:xfrm flipH="1">
            <a:off x="3791643" y="2651760"/>
            <a:ext cx="21120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3" name="Connector: Elbow 242"/>
          <p:cNvCxnSpPr/>
          <p:nvPr/>
        </p:nvCxnSpPr>
        <p:spPr>
          <a:xfrm rot="5400000">
            <a:off x="5133487" y="1527259"/>
            <a:ext cx="535758" cy="311801"/>
          </a:xfrm>
          <a:prstGeom prst="bentConnector3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4" name="Straight Arrow Connector 243"/>
          <p:cNvCxnSpPr/>
          <p:nvPr/>
        </p:nvCxnSpPr>
        <p:spPr>
          <a:xfrm flipV="1">
            <a:off x="5240964" y="1441519"/>
            <a:ext cx="0" cy="2547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5" name="Connector: Elbow 244"/>
          <p:cNvCxnSpPr/>
          <p:nvPr/>
        </p:nvCxnSpPr>
        <p:spPr>
          <a:xfrm rot="10800000">
            <a:off x="5962265" y="2897439"/>
            <a:ext cx="540000" cy="293882"/>
          </a:xfrm>
          <a:prstGeom prst="bentConnector3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6" name="Straight Arrow Connector 245"/>
          <p:cNvCxnSpPr/>
          <p:nvPr/>
        </p:nvCxnSpPr>
        <p:spPr>
          <a:xfrm>
            <a:off x="6232265" y="2906660"/>
            <a:ext cx="229360" cy="69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7" name="Connector: Elbow 246"/>
          <p:cNvCxnSpPr/>
          <p:nvPr/>
        </p:nvCxnSpPr>
        <p:spPr>
          <a:xfrm rot="5400000" flipH="1" flipV="1">
            <a:off x="4580873" y="3705269"/>
            <a:ext cx="529702" cy="311802"/>
          </a:xfrm>
          <a:prstGeom prst="bentConnector3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8" name="Straight Arrow Connector 247"/>
          <p:cNvCxnSpPr/>
          <p:nvPr/>
        </p:nvCxnSpPr>
        <p:spPr>
          <a:xfrm>
            <a:off x="5011785" y="3846000"/>
            <a:ext cx="0" cy="239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49" name="Oval 248"/>
          <p:cNvSpPr/>
          <p:nvPr/>
        </p:nvSpPr>
        <p:spPr>
          <a:xfrm>
            <a:off x="3923653" y="2897076"/>
            <a:ext cx="180229" cy="32007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Lx</a:t>
            </a:r>
          </a:p>
        </p:txBody>
      </p:sp>
      <p:sp>
        <p:nvSpPr>
          <p:cNvPr id="250" name="Oval 249"/>
          <p:cNvSpPr/>
          <p:nvPr/>
        </p:nvSpPr>
        <p:spPr>
          <a:xfrm>
            <a:off x="6139587" y="2339432"/>
            <a:ext cx="180229" cy="32007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Lx</a:t>
            </a:r>
          </a:p>
        </p:txBody>
      </p:sp>
      <p:sp>
        <p:nvSpPr>
          <p:cNvPr id="251" name="Oval 250"/>
          <p:cNvSpPr/>
          <p:nvPr/>
        </p:nvSpPr>
        <p:spPr>
          <a:xfrm rot="16200000">
            <a:off x="4751473" y="3709669"/>
            <a:ext cx="180229" cy="32007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Rx</a:t>
            </a:r>
          </a:p>
        </p:txBody>
      </p:sp>
      <p:sp>
        <p:nvSpPr>
          <p:cNvPr id="252" name="Oval 251"/>
          <p:cNvSpPr/>
          <p:nvPr/>
        </p:nvSpPr>
        <p:spPr>
          <a:xfrm rot="16200000">
            <a:off x="5313691" y="3712717"/>
            <a:ext cx="180229" cy="32007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Lx</a:t>
            </a:r>
          </a:p>
        </p:txBody>
      </p:sp>
      <p:sp>
        <p:nvSpPr>
          <p:cNvPr id="253" name="Oval 252"/>
          <p:cNvSpPr/>
          <p:nvPr/>
        </p:nvSpPr>
        <p:spPr>
          <a:xfrm rot="16200000">
            <a:off x="5310887" y="1514007"/>
            <a:ext cx="180229" cy="32007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Rx</a:t>
            </a:r>
          </a:p>
        </p:txBody>
      </p:sp>
      <p:sp>
        <p:nvSpPr>
          <p:cNvPr id="254" name="Oval 253"/>
          <p:cNvSpPr/>
          <p:nvPr/>
        </p:nvSpPr>
        <p:spPr>
          <a:xfrm>
            <a:off x="6144404" y="2877043"/>
            <a:ext cx="180229" cy="32007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Rx</a:t>
            </a:r>
          </a:p>
        </p:txBody>
      </p:sp>
      <p:sp>
        <p:nvSpPr>
          <p:cNvPr id="255" name="Oval 254"/>
          <p:cNvSpPr/>
          <p:nvPr/>
        </p:nvSpPr>
        <p:spPr>
          <a:xfrm>
            <a:off x="3920130" y="2340526"/>
            <a:ext cx="180229" cy="32007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Rx</a:t>
            </a:r>
          </a:p>
        </p:txBody>
      </p:sp>
      <p:sp>
        <p:nvSpPr>
          <p:cNvPr id="256" name="Oval 255"/>
          <p:cNvSpPr/>
          <p:nvPr/>
        </p:nvSpPr>
        <p:spPr>
          <a:xfrm rot="16200000">
            <a:off x="4766062" y="1519634"/>
            <a:ext cx="180229" cy="320074"/>
          </a:xfrm>
          <a:prstGeom prst="ellipse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dirty="0"/>
              <a:t>Lx</a:t>
            </a:r>
          </a:p>
        </p:txBody>
      </p:sp>
      <p:cxnSp>
        <p:nvCxnSpPr>
          <p:cNvPr id="260" name="Straight Arrow Connector 259"/>
          <p:cNvCxnSpPr/>
          <p:nvPr/>
        </p:nvCxnSpPr>
        <p:spPr>
          <a:xfrm flipV="1">
            <a:off x="4875625" y="1821839"/>
            <a:ext cx="0" cy="129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4" name="Straight Arrow Connector 263"/>
          <p:cNvCxnSpPr/>
          <p:nvPr/>
        </p:nvCxnSpPr>
        <p:spPr>
          <a:xfrm>
            <a:off x="5355247" y="1821839"/>
            <a:ext cx="0" cy="129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5" name="TextBox 274"/>
          <p:cNvSpPr txBox="1"/>
          <p:nvPr/>
        </p:nvSpPr>
        <p:spPr>
          <a:xfrm>
            <a:off x="4702233" y="5525383"/>
            <a:ext cx="154638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>
                <a:solidFill>
                  <a:schemeClr val="accent6"/>
                </a:solidFill>
              </a:rPr>
              <a:t>C0</a:t>
            </a:r>
            <a:r>
              <a:rPr lang="en-GB" dirty="0"/>
              <a:t> – decode</a:t>
            </a:r>
          </a:p>
          <a:p>
            <a:r>
              <a:rPr lang="en-GB" dirty="0">
                <a:solidFill>
                  <a:schemeClr val="accent6"/>
                </a:solidFill>
              </a:rPr>
              <a:t>C1</a:t>
            </a:r>
            <a:r>
              <a:rPr lang="en-GB" dirty="0"/>
              <a:t> – execute 1</a:t>
            </a:r>
          </a:p>
          <a:p>
            <a:r>
              <a:rPr lang="en-GB" dirty="0">
                <a:solidFill>
                  <a:schemeClr val="accent6"/>
                </a:solidFill>
              </a:rPr>
              <a:t>C2</a:t>
            </a:r>
            <a:r>
              <a:rPr lang="en-GB" dirty="0"/>
              <a:t> – execute 2</a:t>
            </a:r>
          </a:p>
          <a:p>
            <a:r>
              <a:rPr lang="en-GB" dirty="0">
                <a:solidFill>
                  <a:schemeClr val="accent6"/>
                </a:solidFill>
              </a:rPr>
              <a:t>C3</a:t>
            </a:r>
            <a:r>
              <a:rPr lang="en-GB" dirty="0"/>
              <a:t> – commit</a:t>
            </a:r>
          </a:p>
        </p:txBody>
      </p:sp>
      <p:sp>
        <p:nvSpPr>
          <p:cNvPr id="276" name="TextBox 275"/>
          <p:cNvSpPr txBox="1"/>
          <p:nvPr/>
        </p:nvSpPr>
        <p:spPr>
          <a:xfrm>
            <a:off x="6244185" y="5529129"/>
            <a:ext cx="229190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r>
              <a:rPr lang="en-GB" dirty="0">
                <a:solidFill>
                  <a:schemeClr val="accent1"/>
                </a:solidFill>
              </a:rPr>
              <a:t>R0head</a:t>
            </a:r>
            <a:r>
              <a:rPr lang="en-GB" dirty="0"/>
              <a:t> – local </a:t>
            </a:r>
            <a:r>
              <a:rPr lang="en-GB" dirty="0" err="1"/>
              <a:t>Xbar</a:t>
            </a:r>
            <a:endParaRPr lang="en-GB" dirty="0"/>
          </a:p>
          <a:p>
            <a:r>
              <a:rPr lang="en-GB" dirty="0">
                <a:solidFill>
                  <a:schemeClr val="accent1"/>
                </a:solidFill>
              </a:rPr>
              <a:t>R1head</a:t>
            </a:r>
            <a:r>
              <a:rPr lang="en-GB" dirty="0"/>
              <a:t> – remote </a:t>
            </a:r>
            <a:r>
              <a:rPr lang="en-GB" dirty="0" err="1"/>
              <a:t>Xbar</a:t>
            </a:r>
            <a:endParaRPr lang="en-GB" dirty="0"/>
          </a:p>
          <a:p>
            <a:r>
              <a:rPr lang="en-GB" dirty="0">
                <a:solidFill>
                  <a:schemeClr val="accent1"/>
                </a:solidFill>
              </a:rPr>
              <a:t>R2head</a:t>
            </a:r>
            <a:r>
              <a:rPr lang="en-GB" dirty="0"/>
              <a:t> – access 1</a:t>
            </a:r>
          </a:p>
        </p:txBody>
      </p:sp>
      <p:sp>
        <p:nvSpPr>
          <p:cNvPr id="343" name="TextBox 342"/>
          <p:cNvSpPr txBox="1"/>
          <p:nvPr/>
        </p:nvSpPr>
        <p:spPr>
          <a:xfrm>
            <a:off x="8536094" y="5525382"/>
            <a:ext cx="211275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r>
              <a:rPr lang="en-GB" dirty="0">
                <a:solidFill>
                  <a:schemeClr val="accent1"/>
                </a:solidFill>
              </a:rPr>
              <a:t>R0tail</a:t>
            </a:r>
            <a:r>
              <a:rPr lang="en-GB" dirty="0"/>
              <a:t> – access 2</a:t>
            </a:r>
          </a:p>
          <a:p>
            <a:r>
              <a:rPr lang="en-GB" dirty="0">
                <a:solidFill>
                  <a:schemeClr val="accent1"/>
                </a:solidFill>
              </a:rPr>
              <a:t>R1tail</a:t>
            </a:r>
            <a:r>
              <a:rPr lang="en-GB" dirty="0"/>
              <a:t> – remote </a:t>
            </a:r>
            <a:r>
              <a:rPr lang="en-GB" dirty="0" err="1"/>
              <a:t>Xbar</a:t>
            </a:r>
            <a:endParaRPr lang="en-GB" dirty="0"/>
          </a:p>
          <a:p>
            <a:r>
              <a:rPr lang="en-GB" dirty="0">
                <a:solidFill>
                  <a:schemeClr val="accent1"/>
                </a:solidFill>
              </a:rPr>
              <a:t>R2tail</a:t>
            </a:r>
            <a:r>
              <a:rPr lang="en-GB" dirty="0"/>
              <a:t> – local </a:t>
            </a:r>
            <a:r>
              <a:rPr lang="en-GB" dirty="0" err="1"/>
              <a:t>Xbar</a:t>
            </a:r>
            <a:endParaRPr lang="en-GB" dirty="0"/>
          </a:p>
        </p:txBody>
      </p:sp>
      <p:cxnSp>
        <p:nvCxnSpPr>
          <p:cNvPr id="84" name="Straight Arrow Connector 83"/>
          <p:cNvCxnSpPr/>
          <p:nvPr/>
        </p:nvCxnSpPr>
        <p:spPr>
          <a:xfrm>
            <a:off x="94087" y="1889544"/>
            <a:ext cx="274795" cy="12685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Right Brace 1"/>
          <p:cNvSpPr/>
          <p:nvPr/>
        </p:nvSpPr>
        <p:spPr>
          <a:xfrm>
            <a:off x="10684830" y="5932978"/>
            <a:ext cx="120612" cy="64217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10823570" y="5802381"/>
            <a:ext cx="99418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900" dirty="0"/>
              <a:t>for reads,</a:t>
            </a:r>
          </a:p>
          <a:p>
            <a:r>
              <a:rPr lang="en-GB" sz="900" dirty="0"/>
              <a:t>head is once</a:t>
            </a:r>
          </a:p>
          <a:p>
            <a:r>
              <a:rPr lang="en-GB" sz="900" dirty="0"/>
              <a:t>tail repeated</a:t>
            </a:r>
          </a:p>
          <a:p>
            <a:r>
              <a:rPr lang="en-GB" sz="900" dirty="0"/>
              <a:t>for burst access;</a:t>
            </a:r>
          </a:p>
          <a:p>
            <a:r>
              <a:rPr lang="en-GB" sz="900" dirty="0"/>
              <a:t>write is the other</a:t>
            </a:r>
          </a:p>
          <a:p>
            <a:r>
              <a:rPr lang="en-GB" sz="900" dirty="0"/>
              <a:t>way around</a:t>
            </a:r>
          </a:p>
        </p:txBody>
      </p:sp>
      <p:cxnSp>
        <p:nvCxnSpPr>
          <p:cNvPr id="5" name="Straight Arrow Connector 4"/>
          <p:cNvCxnSpPr>
            <a:stCxn id="198" idx="3"/>
          </p:cNvCxnSpPr>
          <p:nvPr/>
        </p:nvCxnSpPr>
        <p:spPr>
          <a:xfrm flipH="1">
            <a:off x="4165785" y="2356039"/>
            <a:ext cx="119039" cy="60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192" idx="3"/>
          </p:cNvCxnSpPr>
          <p:nvPr/>
        </p:nvCxnSpPr>
        <p:spPr>
          <a:xfrm flipH="1">
            <a:off x="4681550" y="3596320"/>
            <a:ext cx="8275" cy="1290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195" idx="3"/>
          </p:cNvCxnSpPr>
          <p:nvPr/>
        </p:nvCxnSpPr>
        <p:spPr>
          <a:xfrm>
            <a:off x="5962265" y="3181021"/>
            <a:ext cx="139360" cy="10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201" idx="3"/>
          </p:cNvCxnSpPr>
          <p:nvPr/>
        </p:nvCxnSpPr>
        <p:spPr>
          <a:xfrm flipV="1">
            <a:off x="5557265" y="1821839"/>
            <a:ext cx="6578" cy="1352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>
            <a:off x="4284824" y="2541977"/>
            <a:ext cx="1677441" cy="46340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4865465" y="1964656"/>
            <a:ext cx="507699" cy="162486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400" dirty="0"/>
              <a:t>X</a:t>
            </a:r>
          </a:p>
        </p:txBody>
      </p:sp>
    </p:spTree>
    <p:extLst>
      <p:ext uri="{BB962C8B-B14F-4D97-AF65-F5344CB8AC3E}">
        <p14:creationId xmlns:p14="http://schemas.microsoft.com/office/powerpoint/2010/main" val="1720509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509</Words>
  <Application>Microsoft Office PowerPoint</Application>
  <PresentationFormat>Widescreen</PresentationFormat>
  <Paragraphs>109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B4 – a 4 cycle barrel processor</vt:lpstr>
      <vt:lpstr>Simple Processor &amp; Fabric + Lakes of Memory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jlainema</dc:creator>
  <cp:lastModifiedBy>jlainema</cp:lastModifiedBy>
  <cp:revision>76</cp:revision>
  <dcterms:created xsi:type="dcterms:W3CDTF">2017-01-26T14:21:27Z</dcterms:created>
  <dcterms:modified xsi:type="dcterms:W3CDTF">2017-02-28T04:32:53Z</dcterms:modified>
</cp:coreProperties>
</file>